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302" r:id="rId4"/>
    <p:sldId id="317" r:id="rId5"/>
    <p:sldId id="318" r:id="rId6"/>
    <p:sldId id="319" r:id="rId7"/>
    <p:sldId id="320" r:id="rId8"/>
    <p:sldId id="321" r:id="rId9"/>
    <p:sldId id="266" r:id="rId10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92" userDrawn="1">
          <p15:clr>
            <a:srgbClr val="A4A3A4"/>
          </p15:clr>
        </p15:guide>
        <p15:guide id="2" pos="775" userDrawn="1">
          <p15:clr>
            <a:srgbClr val="A4A3A4"/>
          </p15:clr>
        </p15:guide>
        <p15:guide id="3" orient="horz" pos="12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BBE1"/>
    <a:srgbClr val="F5A200"/>
    <a:srgbClr val="9C68A9"/>
    <a:srgbClr val="BD67E3"/>
    <a:srgbClr val="C67DE7"/>
    <a:srgbClr val="EE6B36"/>
    <a:srgbClr val="93B2DD"/>
    <a:srgbClr val="F5640A"/>
    <a:srgbClr val="FFFFFF"/>
    <a:srgbClr val="C0DC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398" y="144"/>
      </p:cViewPr>
      <p:guideLst>
        <p:guide orient="horz" pos="4292"/>
        <p:guide pos="775"/>
        <p:guide orient="horz" pos="128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-3972" y="-78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1780CB-038D-4099-94F1-064B509A0491}" type="datetimeFigureOut">
              <a:rPr lang="ko-KR" altLang="en-US" smtClean="0"/>
              <a:pPr/>
              <a:t>2021-01-26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B972A-F328-4C59-8CB9-3827C3E9F9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81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C1FFFF-3CB5-41FB-B647-F78DA02325ED}" type="datetimeFigureOut">
              <a:rPr lang="ko-KR" altLang="en-US" smtClean="0"/>
              <a:t>2021-01-26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2ED8E-AAEF-43B8-874F-8199B49627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0742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" Target="../slides/slide2.xml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30801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206" y="5969602"/>
            <a:ext cx="758708" cy="76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7604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086" y="6307503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12" name="그림 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13" name="그림 12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  <p:sp>
        <p:nvSpPr>
          <p:cNvPr id="7" name="제목 1"/>
          <p:cNvSpPr txBox="1">
            <a:spLocks/>
          </p:cNvSpPr>
          <p:nvPr userDrawn="1"/>
        </p:nvSpPr>
        <p:spPr>
          <a:xfrm>
            <a:off x="0" y="0"/>
            <a:ext cx="1334020" cy="535531"/>
          </a:xfrm>
          <a:prstGeom prst="rect">
            <a:avLst/>
          </a:prstGeom>
        </p:spPr>
        <p:txBody>
          <a:bodyPr vert="horz" wrap="none" lIns="91440" tIns="45720" rIns="91440" bIns="45720" rtlCol="0" anchor="t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spc="-150" smtClean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이메일</a:t>
            </a:r>
            <a:endParaRPr lang="ko-KR" altLang="en-US" sz="3200" b="1" spc="-150" dirty="0">
              <a:solidFill>
                <a:schemeClr val="tx1"/>
              </a:solidFill>
              <a:latin typeface="HY엽서M" panose="02030600000101010101" pitchFamily="18" charset="-127"/>
              <a:ea typeface="HY엽서M" panose="02030600000101010101" pitchFamily="18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7902" y="0"/>
            <a:ext cx="1596098" cy="66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643445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7" name="그림 6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1343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6059125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4057677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4391992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714A5-0858-458E-83C8-6275AE9D01FF}" type="datetimeFigureOut">
              <a:rPr lang="ko-KR" altLang="en-US" smtClean="0"/>
              <a:pPr/>
              <a:t>2021-01-26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641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6" r:id="rId3"/>
    <p:sldLayoutId id="2147483667" r:id="rId4"/>
    <p:sldLayoutId id="2147483668" r:id="rId5"/>
    <p:sldLayoutId id="2147483669" r:id="rId6"/>
    <p:sldLayoutId id="2147483671" r:id="rId7"/>
  </p:sldLayoutIdLst>
  <p:transition advClick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8655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1707" y="3486127"/>
            <a:ext cx="2915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PART7. </a:t>
            </a:r>
            <a:r>
              <a:rPr lang="ko-KR" altLang="en-US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이메일</a:t>
            </a:r>
            <a:endParaRPr lang="ko-KR" altLang="en-US" sz="3200" b="1" kern="1200" baseline="0" dirty="0">
              <a:solidFill>
                <a:srgbClr val="DE0000"/>
              </a:solidFill>
              <a:effectLst/>
              <a:latin typeface="+mj-ea"/>
              <a:ea typeface="+mj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14801" y="2083777"/>
            <a:ext cx="21000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smtClean="0">
                <a:solidFill>
                  <a:schemeClr val="bg1"/>
                </a:solidFill>
                <a:effectLst/>
                <a:latin typeface="+mj-ea"/>
                <a:ea typeface="+mj-ea"/>
                <a:cs typeface="+mn-cs"/>
              </a:rPr>
              <a:t>Chapter 1</a:t>
            </a:r>
            <a:endParaRPr lang="ko-KR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08530" y="4870938"/>
            <a:ext cx="1888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교과서 </a:t>
            </a:r>
            <a:r>
              <a:rPr lang="en-US" altLang="ko-KR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24~25</a:t>
            </a:r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쪽</a:t>
            </a:r>
            <a:endParaRPr lang="ko-KR" altLang="en-US" b="1" dirty="0">
              <a:solidFill>
                <a:schemeClr val="accent2">
                  <a:lumMod val="7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542924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내용 개체 틀 2"/>
          <p:cNvSpPr txBox="1">
            <a:spLocks/>
          </p:cNvSpPr>
          <p:nvPr/>
        </p:nvSpPr>
        <p:spPr>
          <a:xfrm>
            <a:off x="608305" y="1265917"/>
            <a:ext cx="7917857" cy="2031325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altLang="ko-KR" dirty="0">
                <a:solidFill>
                  <a:srgbClr val="7030A0"/>
                </a:solidFill>
                <a:latin typeface="Swis721 Blk BT" panose="020B0904030502020204" pitchFamily="34" charset="0"/>
              </a:rPr>
              <a:t>DIRECTIONS</a:t>
            </a:r>
            <a:r>
              <a:rPr lang="en-US" altLang="ko-KR" spc="-60" dirty="0">
                <a:solidFill>
                  <a:srgbClr val="7030A0"/>
                </a:solidFill>
                <a:latin typeface="Swis721 Blk BT" panose="020B0904030502020204" pitchFamily="34" charset="0"/>
              </a:rPr>
              <a:t> </a:t>
            </a:r>
            <a:r>
              <a:rPr lang="en-US" altLang="ko-KR" spc="-60" dirty="0" smtClean="0">
                <a:solidFill>
                  <a:srgbClr val="7030A0"/>
                </a:solidFill>
                <a:latin typeface="Swis721 Blk BT" panose="020B0904030502020204" pitchFamily="34" charset="0"/>
              </a:rPr>
              <a:t>  </a:t>
            </a:r>
            <a:r>
              <a:rPr lang="en-US" altLang="ko-KR" spc="-70" dirty="0"/>
              <a:t>In this part you will read </a:t>
            </a:r>
            <a:r>
              <a:rPr lang="en-US" altLang="ko-KR" spc="-70" dirty="0" smtClean="0"/>
              <a:t>a selection</a:t>
            </a:r>
            <a:r>
              <a:rPr lang="en-US" altLang="ko-KR" dirty="0" smtClean="0"/>
              <a:t> </a:t>
            </a:r>
            <a:r>
              <a:rPr lang="en-US" altLang="ko-KR" spc="-70" dirty="0"/>
              <a:t>of texts, such as </a:t>
            </a:r>
            <a:r>
              <a:rPr lang="en-US" altLang="ko-KR" spc="-70" dirty="0" smtClean="0"/>
              <a:t>magazine and </a:t>
            </a:r>
            <a:r>
              <a:rPr lang="en-US" altLang="ko-KR" spc="-70" dirty="0"/>
              <a:t>newspaper articles, letters,</a:t>
            </a:r>
            <a:r>
              <a:rPr lang="en-US" altLang="ko-KR" dirty="0"/>
              <a:t> </a:t>
            </a:r>
            <a:r>
              <a:rPr lang="en-US" altLang="ko-KR" spc="-150" dirty="0"/>
              <a:t>and advertisements. Each text is followed by </a:t>
            </a:r>
            <a:r>
              <a:rPr lang="en-US" altLang="ko-KR" spc="-150" dirty="0" smtClean="0"/>
              <a:t>several questions</a:t>
            </a:r>
            <a:r>
              <a:rPr lang="en-US" altLang="ko-KR" spc="-150" dirty="0"/>
              <a:t>.</a:t>
            </a:r>
            <a:r>
              <a:rPr lang="en-US" altLang="ko-KR" dirty="0"/>
              <a:t> </a:t>
            </a:r>
            <a:r>
              <a:rPr lang="en-US" altLang="ko-KR" spc="-10" dirty="0"/>
              <a:t>Select the best answer for each question and mark the</a:t>
            </a:r>
            <a:r>
              <a:rPr lang="en-US" altLang="ko-KR" dirty="0"/>
              <a:t> letter (A), (B), (C), or (</a:t>
            </a:r>
            <a:r>
              <a:rPr lang="en-US" altLang="ko-KR" dirty="0" smtClean="0"/>
              <a:t>D) on </a:t>
            </a:r>
            <a:r>
              <a:rPr lang="en-US" altLang="ko-KR" dirty="0"/>
              <a:t>your answer sheet.</a:t>
            </a:r>
            <a:endParaRPr lang="ko-KR" altLang="en-US" b="1" spc="-40" dirty="0">
              <a:latin typeface="+mn-ea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3198" y="3794689"/>
            <a:ext cx="818307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000" b="1" spc="-70">
                <a:solidFill>
                  <a:srgbClr val="65AADD"/>
                </a:solidFill>
              </a:rPr>
              <a:t>Questions 1-3 refer to the following e-mail message.</a:t>
            </a:r>
            <a:endParaRPr lang="ko-KR" altLang="en-US" sz="3000" b="1" spc="-70">
              <a:solidFill>
                <a:srgbClr val="65AAD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926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340" y="728133"/>
            <a:ext cx="7020000" cy="5420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277165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276209" y="1887894"/>
            <a:ext cx="648222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000" smtClean="0"/>
              <a:t>Who is the next week’s training program</a:t>
            </a:r>
            <a:br>
              <a:rPr lang="en-US" altLang="ko-KR" sz="3000" smtClean="0"/>
            </a:br>
            <a:r>
              <a:rPr lang="en-US" altLang="ko-KR" sz="3000" smtClean="0"/>
              <a:t>intended for?</a:t>
            </a:r>
            <a:endParaRPr lang="ko-KR" altLang="en-US" sz="3000"/>
          </a:p>
        </p:txBody>
      </p:sp>
      <p:sp>
        <p:nvSpPr>
          <p:cNvPr id="2" name="TextBox 1"/>
          <p:cNvSpPr txBox="1"/>
          <p:nvPr/>
        </p:nvSpPr>
        <p:spPr>
          <a:xfrm>
            <a:off x="915081" y="1800197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dirty="0" smtClean="0">
                <a:solidFill>
                  <a:srgbClr val="F5A2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3600" dirty="0">
              <a:solidFill>
                <a:srgbClr val="F5A2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257218" y="2932825"/>
            <a:ext cx="720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New Employees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(B) Customers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Managers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(D) Assistants</a:t>
            </a:r>
            <a:endParaRPr lang="en-US" altLang="ko-KR" sz="2800"/>
          </a:p>
        </p:txBody>
      </p:sp>
      <p:sp>
        <p:nvSpPr>
          <p:cNvPr id="12" name="타원 11"/>
          <p:cNvSpPr/>
          <p:nvPr/>
        </p:nvSpPr>
        <p:spPr>
          <a:xfrm>
            <a:off x="1332106" y="4423002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017421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276209" y="1887894"/>
            <a:ext cx="699858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000" smtClean="0"/>
              <a:t>When will the new employees training class</a:t>
            </a:r>
            <a:br>
              <a:rPr lang="en-US" altLang="ko-KR" sz="3000" smtClean="0"/>
            </a:br>
            <a:r>
              <a:rPr lang="en-US" altLang="ko-KR" sz="3000" smtClean="0"/>
              <a:t>be held?</a:t>
            </a:r>
            <a:endParaRPr lang="ko-KR" altLang="en-US" sz="3000"/>
          </a:p>
        </p:txBody>
      </p:sp>
      <p:sp>
        <p:nvSpPr>
          <p:cNvPr id="2" name="TextBox 1"/>
          <p:cNvSpPr txBox="1"/>
          <p:nvPr/>
        </p:nvSpPr>
        <p:spPr>
          <a:xfrm>
            <a:off x="915081" y="1800197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F5A2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3600" dirty="0">
              <a:solidFill>
                <a:srgbClr val="F5A2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257218" y="2932825"/>
            <a:ext cx="720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At 10:00 a.m.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(B) At 11:00 a.m.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At 6:30 p.m.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(D) At 7:30 p.m.</a:t>
            </a:r>
            <a:endParaRPr lang="en-US" altLang="ko-KR" sz="2800"/>
          </a:p>
        </p:txBody>
      </p:sp>
      <p:sp>
        <p:nvSpPr>
          <p:cNvPr id="12" name="타원 11"/>
          <p:cNvSpPr/>
          <p:nvPr/>
        </p:nvSpPr>
        <p:spPr>
          <a:xfrm>
            <a:off x="1332106" y="3144535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731091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276209" y="1887894"/>
            <a:ext cx="670036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000" smtClean="0"/>
              <a:t>Who will make a presentation next week?</a:t>
            </a:r>
            <a:endParaRPr lang="ko-KR" altLang="en-US" sz="3000"/>
          </a:p>
        </p:txBody>
      </p:sp>
      <p:sp>
        <p:nvSpPr>
          <p:cNvPr id="2" name="TextBox 1"/>
          <p:cNvSpPr txBox="1"/>
          <p:nvPr/>
        </p:nvSpPr>
        <p:spPr>
          <a:xfrm>
            <a:off x="915081" y="1800197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F5A2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3600" dirty="0">
              <a:solidFill>
                <a:srgbClr val="F5A2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257218" y="2932825"/>
            <a:ext cx="720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Mike Smith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(B) Jack Bauer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John Thomson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(D) Jeff Leno</a:t>
            </a:r>
            <a:endParaRPr lang="en-US" altLang="ko-KR" sz="2800"/>
          </a:p>
        </p:txBody>
      </p:sp>
      <p:sp>
        <p:nvSpPr>
          <p:cNvPr id="12" name="타원 11"/>
          <p:cNvSpPr/>
          <p:nvPr/>
        </p:nvSpPr>
        <p:spPr>
          <a:xfrm>
            <a:off x="1340573" y="5066788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731091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7" y="1860529"/>
            <a:ext cx="7560000" cy="2114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직사각형 2"/>
          <p:cNvSpPr/>
          <p:nvPr/>
        </p:nvSpPr>
        <p:spPr>
          <a:xfrm>
            <a:off x="965200" y="2040174"/>
            <a:ext cx="7200000" cy="1863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ko-KR" sz="2000" dirty="0"/>
              <a:t>•in order to ~</a:t>
            </a:r>
            <a:r>
              <a:rPr lang="ko-KR" altLang="en-US" sz="2000" dirty="0"/>
              <a:t>하기 </a:t>
            </a:r>
            <a:r>
              <a:rPr lang="ko-KR" altLang="en-US" sz="2000" dirty="0" smtClean="0"/>
              <a:t>위하여                         </a:t>
            </a:r>
            <a:r>
              <a:rPr lang="en-US" altLang="ko-KR" sz="2000" dirty="0" smtClean="0"/>
              <a:t>•</a:t>
            </a:r>
            <a:r>
              <a:rPr lang="en-US" altLang="ko-KR" sz="2000" dirty="0"/>
              <a:t>give a speech </a:t>
            </a:r>
            <a:r>
              <a:rPr lang="ko-KR" altLang="en-US" sz="2000" dirty="0"/>
              <a:t>연설하다</a:t>
            </a:r>
          </a:p>
          <a:p>
            <a:pPr>
              <a:lnSpc>
                <a:spcPts val="2800"/>
              </a:lnSpc>
            </a:pPr>
            <a:r>
              <a:rPr lang="en-US" altLang="ko-KR" sz="2000" dirty="0"/>
              <a:t>•employee </a:t>
            </a:r>
            <a:r>
              <a:rPr lang="ko-KR" altLang="en-US" sz="2000" dirty="0"/>
              <a:t>종업원</a:t>
            </a:r>
            <a:r>
              <a:rPr lang="en-US" altLang="ko-KR" sz="2000" dirty="0"/>
              <a:t>, </a:t>
            </a:r>
            <a:r>
              <a:rPr lang="ko-KR" altLang="en-US" sz="2000" dirty="0" smtClean="0"/>
              <a:t>직원                           </a:t>
            </a:r>
            <a:r>
              <a:rPr lang="en-US" altLang="ko-KR" sz="2000" dirty="0" smtClean="0"/>
              <a:t>•</a:t>
            </a:r>
            <a:r>
              <a:rPr lang="en-US" altLang="ko-KR" sz="2000" dirty="0"/>
              <a:t>confirm </a:t>
            </a:r>
            <a:r>
              <a:rPr lang="ko-KR" altLang="en-US" sz="2000" dirty="0"/>
              <a:t>확인하다</a:t>
            </a:r>
          </a:p>
          <a:p>
            <a:pPr>
              <a:lnSpc>
                <a:spcPts val="2800"/>
              </a:lnSpc>
            </a:pPr>
            <a:r>
              <a:rPr lang="en-US" altLang="ko-KR" sz="2000" dirty="0"/>
              <a:t>•presenter </a:t>
            </a:r>
            <a:r>
              <a:rPr lang="ko-KR" altLang="en-US" sz="2000" dirty="0" smtClean="0"/>
              <a:t>발표자                                       </a:t>
            </a:r>
            <a:r>
              <a:rPr lang="en-US" altLang="ko-KR" sz="2000" dirty="0" smtClean="0"/>
              <a:t>•</a:t>
            </a:r>
            <a:r>
              <a:rPr lang="en-US" altLang="ko-KR" sz="2000" dirty="0"/>
              <a:t>secretary </a:t>
            </a:r>
            <a:r>
              <a:rPr lang="ko-KR" altLang="en-US" sz="2000" dirty="0"/>
              <a:t>비서</a:t>
            </a:r>
          </a:p>
          <a:p>
            <a:pPr>
              <a:lnSpc>
                <a:spcPts val="2800"/>
              </a:lnSpc>
            </a:pPr>
            <a:r>
              <a:rPr lang="en-US" altLang="ko-KR" sz="2000" dirty="0"/>
              <a:t>•ask </a:t>
            </a:r>
            <a:r>
              <a:rPr lang="ko-KR" altLang="en-US" sz="2000" dirty="0"/>
              <a:t>사람 </a:t>
            </a:r>
            <a:r>
              <a:rPr lang="en-US" altLang="ko-KR" sz="2000" dirty="0"/>
              <a:t>to ~ </a:t>
            </a:r>
            <a:r>
              <a:rPr lang="ko-KR" altLang="en-US" sz="2000" dirty="0"/>
              <a:t>사람에게 </a:t>
            </a:r>
            <a:r>
              <a:rPr lang="en-US" altLang="ko-KR" sz="2000" dirty="0"/>
              <a:t>~</a:t>
            </a:r>
            <a:r>
              <a:rPr lang="ko-KR" altLang="en-US" sz="2000" dirty="0" smtClean="0"/>
              <a:t>해달라고</a:t>
            </a:r>
            <a:r>
              <a:rPr lang="en-US" altLang="ko-KR" sz="2000" dirty="0"/>
              <a:t> </a:t>
            </a:r>
            <a:r>
              <a:rPr lang="en-US" altLang="ko-KR" sz="2000" dirty="0" smtClean="0"/>
              <a:t>      •</a:t>
            </a:r>
            <a:r>
              <a:rPr lang="en-US" altLang="ko-KR" sz="2000" dirty="0"/>
              <a:t>assistant </a:t>
            </a:r>
            <a:r>
              <a:rPr lang="ko-KR" altLang="en-US" sz="2000" dirty="0"/>
              <a:t>조수</a:t>
            </a:r>
            <a:r>
              <a:rPr lang="en-US" altLang="ko-KR" sz="2000" dirty="0"/>
              <a:t>, </a:t>
            </a:r>
            <a:r>
              <a:rPr lang="ko-KR" altLang="en-US" sz="2000" dirty="0"/>
              <a:t>보조원</a:t>
            </a:r>
            <a:endParaRPr lang="en-US" altLang="ko-KR" sz="2000" dirty="0" smtClean="0"/>
          </a:p>
          <a:p>
            <a:pPr>
              <a:lnSpc>
                <a:spcPts val="2800"/>
              </a:lnSpc>
            </a:pPr>
            <a:r>
              <a:rPr lang="ko-KR" altLang="en-US" sz="2000" dirty="0" smtClean="0"/>
              <a:t>부탁</a:t>
            </a:r>
            <a:r>
              <a:rPr lang="en-US" altLang="ko-KR" sz="2000" dirty="0" smtClean="0"/>
              <a:t>(</a:t>
            </a:r>
            <a:r>
              <a:rPr lang="ko-KR" altLang="en-US" sz="2000" dirty="0"/>
              <a:t>요청</a:t>
            </a:r>
            <a:r>
              <a:rPr lang="en-US" altLang="ko-KR" sz="2000" dirty="0"/>
              <a:t>)</a:t>
            </a:r>
            <a:r>
              <a:rPr lang="ko-KR" altLang="en-US" sz="2000" dirty="0" smtClean="0"/>
              <a:t>하다                                            </a:t>
            </a:r>
            <a:r>
              <a:rPr lang="en-US" altLang="ko-KR" sz="2000" dirty="0" smtClean="0"/>
              <a:t>•</a:t>
            </a:r>
            <a:r>
              <a:rPr lang="en-US" altLang="ko-KR" sz="2000" dirty="0"/>
              <a:t>intend </a:t>
            </a:r>
            <a:r>
              <a:rPr lang="ko-KR" altLang="en-US" sz="2000" dirty="0"/>
              <a:t>의도</a:t>
            </a:r>
            <a:r>
              <a:rPr lang="en-US" altLang="ko-KR" sz="2000" dirty="0"/>
              <a:t>(</a:t>
            </a:r>
            <a:r>
              <a:rPr lang="ko-KR" altLang="en-US" sz="2000" dirty="0"/>
              <a:t>작정</a:t>
            </a:r>
            <a:r>
              <a:rPr lang="en-US" altLang="ko-KR" sz="2000" dirty="0"/>
              <a:t>)</a:t>
            </a:r>
            <a:r>
              <a:rPr lang="ko-KR" altLang="en-US" sz="2000" dirty="0"/>
              <a:t>하다</a:t>
            </a:r>
          </a:p>
        </p:txBody>
      </p:sp>
    </p:spTree>
    <p:extLst>
      <p:ext uri="{BB962C8B-B14F-4D97-AF65-F5344CB8AC3E}">
        <p14:creationId xmlns:p14="http://schemas.microsoft.com/office/powerpoint/2010/main" val="307101406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1748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3264</TotalTime>
  <Words>230</Words>
  <Application>Microsoft Office PowerPoint</Application>
  <PresentationFormat>화면 슬라이드 쇼(4:3)</PresentationFormat>
  <Paragraphs>31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7" baseType="lpstr">
      <vt:lpstr>HY엽서M</vt:lpstr>
      <vt:lpstr>HY헤드라인M</vt:lpstr>
      <vt:lpstr>Swis721 Blk BT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김지연</dc:creator>
  <cp:lastModifiedBy>Windows 사용자</cp:lastModifiedBy>
  <cp:revision>255</cp:revision>
  <dcterms:created xsi:type="dcterms:W3CDTF">2014-12-01T06:18:00Z</dcterms:created>
  <dcterms:modified xsi:type="dcterms:W3CDTF">2021-01-26T08:23:33Z</dcterms:modified>
</cp:coreProperties>
</file>